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8" r:id="rId3"/>
    <p:sldId id="266" r:id="rId4"/>
    <p:sldId id="264" r:id="rId5"/>
    <p:sldId id="267" r:id="rId6"/>
  </p:sldIdLst>
  <p:sldSz cx="12192000" cy="6858000"/>
  <p:notesSz cx="7010400" cy="9236075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Trebuchet MS" panose="020B0603020202020204" pitchFamily="34" charset="0"/>
      <p:regular r:id="rId12"/>
      <p:bold r:id="rId13"/>
      <p:italic r:id="rId14"/>
      <p:boldItalic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92" autoAdjust="0"/>
  </p:normalViewPr>
  <p:slideViewPr>
    <p:cSldViewPr snapToGrid="0">
      <p:cViewPr varScale="1">
        <p:scale>
          <a:sx n="65" d="100"/>
          <a:sy n="65" d="100"/>
        </p:scale>
        <p:origin x="2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68625" y="692700"/>
            <a:ext cx="4673825" cy="3463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EB366A5-C53E-4F17-8F9C-FC9AAAE4E9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1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18"/>
                    </a14:imgEffect>
                    <a14:imgEffect>
                      <a14:saturation sa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5025" y="2891523"/>
            <a:ext cx="4490067" cy="3055622"/>
          </a:xfrm>
          <a:prstGeom prst="rect">
            <a:avLst/>
          </a:prstGeom>
        </p:spPr>
      </p:pic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-213853" y="-236560"/>
            <a:ext cx="1261970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 b="1" dirty="0">
                <a:latin typeface="Trebuchet MS" panose="020B0603020202020204" pitchFamily="34" charset="0"/>
              </a:rPr>
              <a:t>Impact of Temperature and Species Traits on Colonization and Extinction in North American Marine Invertebrates</a:t>
            </a:r>
            <a:endParaRPr sz="3500" b="1" dirty="0">
              <a:latin typeface="Trebuchet MS" panose="020B0603020202020204" pitchFamily="34" charset="0"/>
              <a:ea typeface="Aharoni"/>
              <a:cs typeface="Aharoni"/>
              <a:sym typeface="Aharoni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-1020326" y="2290557"/>
            <a:ext cx="15061373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Trebuchet MS" panose="020B0603020202020204" pitchFamily="34" charset="0"/>
                <a:ea typeface="Arial"/>
                <a:cs typeface="Arial"/>
                <a:sym typeface="Arial"/>
              </a:rPr>
              <a:t>Cassiel</a:t>
            </a:r>
            <a:r>
              <a:rPr lang="en-US" dirty="0">
                <a:latin typeface="Trebuchet MS" panose="020B0603020202020204" pitchFamily="34" charset="0"/>
                <a:ea typeface="Arial"/>
                <a:cs typeface="Arial"/>
                <a:sym typeface="Arial"/>
              </a:rPr>
              <a:t> E. Padilla-Durán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rebuchet MS" panose="020B0603020202020204" pitchFamily="34" charset="0"/>
                <a:ea typeface="Arial"/>
                <a:cs typeface="Arial"/>
                <a:sym typeface="Arial"/>
              </a:rPr>
              <a:t>University of Puerto Rico at Aguadilla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rebuchet MS" panose="020B0603020202020204" pitchFamily="34" charset="0"/>
                <a:ea typeface="Arial"/>
                <a:cs typeface="Arial"/>
                <a:sym typeface="Arial"/>
              </a:rPr>
              <a:t>Zoë </a:t>
            </a:r>
            <a:r>
              <a:rPr lang="en-US" dirty="0" err="1">
                <a:latin typeface="Trebuchet MS" panose="020B0603020202020204" pitchFamily="34" charset="0"/>
                <a:ea typeface="Arial"/>
                <a:cs typeface="Arial"/>
                <a:sym typeface="Arial"/>
              </a:rPr>
              <a:t>Kitchel</a:t>
            </a:r>
            <a:endParaRPr lang="en-US" dirty="0"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rebuchet MS" panose="020B0603020202020204" pitchFamily="34" charset="0"/>
                <a:ea typeface="Arial"/>
                <a:cs typeface="Arial"/>
                <a:sym typeface="Arial"/>
              </a:rPr>
              <a:t>Dr. </a:t>
            </a:r>
            <a:r>
              <a:rPr lang="en-US" dirty="0" err="1">
                <a:latin typeface="Trebuchet MS" panose="020B0603020202020204" pitchFamily="34" charset="0"/>
                <a:ea typeface="Arial"/>
                <a:cs typeface="Arial"/>
                <a:sym typeface="Arial"/>
              </a:rPr>
              <a:t>Malin</a:t>
            </a:r>
            <a:r>
              <a:rPr lang="en-US" dirty="0">
                <a:latin typeface="Trebuchet MS" panose="020B0603020202020204" pitchFamily="34" charset="0"/>
                <a:ea typeface="Arial"/>
                <a:cs typeface="Arial"/>
                <a:sym typeface="Arial"/>
              </a:rPr>
              <a:t> Pinsky</a:t>
            </a:r>
            <a:endParaRPr dirty="0"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691" y="244725"/>
            <a:ext cx="2933696" cy="70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7C8FA5-8971-46A2-9370-AB16CBA2A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16" y="3252263"/>
            <a:ext cx="3973781" cy="2826180"/>
          </a:xfrm>
          <a:prstGeom prst="rect">
            <a:avLst/>
          </a:prstGeom>
        </p:spPr>
      </p:pic>
      <p:sp>
        <p:nvSpPr>
          <p:cNvPr id="7" name="Google Shape;93;p14">
            <a:extLst>
              <a:ext uri="{FF2B5EF4-FFF2-40B4-BE49-F238E27FC236}">
                <a16:creationId xmlns:a16="http://schemas.microsoft.com/office/drawing/2014/main" id="{D21F347A-96E6-46F5-B582-B32E80463FD9}"/>
              </a:ext>
            </a:extLst>
          </p:cNvPr>
          <p:cNvSpPr/>
          <p:nvPr/>
        </p:nvSpPr>
        <p:spPr>
          <a:xfrm rot="10800000">
            <a:off x="9856886" y="3136665"/>
            <a:ext cx="146847" cy="5143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4;p14">
            <a:extLst>
              <a:ext uri="{FF2B5EF4-FFF2-40B4-BE49-F238E27FC236}">
                <a16:creationId xmlns:a16="http://schemas.microsoft.com/office/drawing/2014/main" id="{829660F2-D8A3-4384-A4EA-1FE0A5226295}"/>
              </a:ext>
            </a:extLst>
          </p:cNvPr>
          <p:cNvSpPr/>
          <p:nvPr/>
        </p:nvSpPr>
        <p:spPr>
          <a:xfrm rot="5400000">
            <a:off x="9838251" y="2902737"/>
            <a:ext cx="213489" cy="1828128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C000"/>
          </a:solidFill>
          <a:ln w="57150">
            <a:solidFill>
              <a:srgbClr val="FF0000"/>
            </a:solidFill>
            <a:prstDash val="sysDot"/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5;p14">
            <a:extLst>
              <a:ext uri="{FF2B5EF4-FFF2-40B4-BE49-F238E27FC236}">
                <a16:creationId xmlns:a16="http://schemas.microsoft.com/office/drawing/2014/main" id="{B42DC7AD-52BF-4CE9-B3CE-6A2BF90548DB}"/>
              </a:ext>
            </a:extLst>
          </p:cNvPr>
          <p:cNvSpPr/>
          <p:nvPr/>
        </p:nvSpPr>
        <p:spPr>
          <a:xfrm>
            <a:off x="9856886" y="5018360"/>
            <a:ext cx="146847" cy="5143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7;p14">
            <a:extLst>
              <a:ext uri="{FF2B5EF4-FFF2-40B4-BE49-F238E27FC236}">
                <a16:creationId xmlns:a16="http://schemas.microsoft.com/office/drawing/2014/main" id="{0DE73827-F6BB-4B96-BC19-690BF4DB1B35}"/>
              </a:ext>
            </a:extLst>
          </p:cNvPr>
          <p:cNvSpPr/>
          <p:nvPr/>
        </p:nvSpPr>
        <p:spPr>
          <a:xfrm rot="-5400000">
            <a:off x="9838252" y="3858034"/>
            <a:ext cx="213489" cy="1828128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C000"/>
          </a:solidFill>
          <a:ln w="5715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E80DB65C-DD56-4956-962E-336C5BBA5685}"/>
              </a:ext>
            </a:extLst>
          </p:cNvPr>
          <p:cNvSpPr txBox="1"/>
          <p:nvPr/>
        </p:nvSpPr>
        <p:spPr>
          <a:xfrm>
            <a:off x="8169810" y="5946053"/>
            <a:ext cx="35503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0000"/>
                </a:solidFill>
                <a:latin typeface="Trebuchet MS" panose="020B0603020202020204" pitchFamily="34" charset="0"/>
                <a:ea typeface="Aharoni"/>
                <a:cs typeface="Aharoni"/>
                <a:sym typeface="Aharoni"/>
              </a:rPr>
              <a:t>Species expand historical latitudinal range</a:t>
            </a:r>
            <a:endParaRPr sz="2000" b="1" i="0" u="none" strike="noStrike" cap="none" dirty="0">
              <a:solidFill>
                <a:srgbClr val="FF0000"/>
              </a:solidFill>
              <a:latin typeface="Trebuchet MS" panose="020B0603020202020204" pitchFamily="34" charset="0"/>
              <a:ea typeface="Aharoni"/>
              <a:cs typeface="Aharoni"/>
              <a:sym typeface="Aharoni"/>
            </a:endParaRPr>
          </a:p>
        </p:txBody>
      </p:sp>
      <p:sp>
        <p:nvSpPr>
          <p:cNvPr id="13" name="Google Shape;97;p14">
            <a:extLst>
              <a:ext uri="{FF2B5EF4-FFF2-40B4-BE49-F238E27FC236}">
                <a16:creationId xmlns:a16="http://schemas.microsoft.com/office/drawing/2014/main" id="{7E697CD5-B5B2-4F7D-9E98-5ACAF9C6674E}"/>
              </a:ext>
            </a:extLst>
          </p:cNvPr>
          <p:cNvSpPr txBox="1"/>
          <p:nvPr/>
        </p:nvSpPr>
        <p:spPr>
          <a:xfrm>
            <a:off x="729902" y="5946053"/>
            <a:ext cx="379780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0000"/>
                </a:solidFill>
                <a:latin typeface="Trebuchet MS" panose="020B0603020202020204" pitchFamily="34" charset="0"/>
                <a:ea typeface="Aharoni"/>
                <a:cs typeface="Aharoni"/>
                <a:sym typeface="Aharoni"/>
              </a:rPr>
              <a:t>Increase in global surface temperature</a:t>
            </a:r>
            <a:endParaRPr sz="2000" b="1" i="0" u="none" strike="noStrike" cap="none" dirty="0">
              <a:solidFill>
                <a:srgbClr val="FF0000"/>
              </a:solidFill>
              <a:latin typeface="Trebuchet MS" panose="020B0603020202020204" pitchFamily="34" charset="0"/>
              <a:ea typeface="Aharoni"/>
              <a:cs typeface="Aharoni"/>
              <a:sym typeface="Aharoni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EE64CAF-F39D-4722-BE2F-D30FE79DA193}"/>
              </a:ext>
            </a:extLst>
          </p:cNvPr>
          <p:cNvSpPr/>
          <p:nvPr/>
        </p:nvSpPr>
        <p:spPr>
          <a:xfrm>
            <a:off x="4792174" y="4415430"/>
            <a:ext cx="3436374" cy="4240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86573" y="189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 dirty="0">
                <a:latin typeface="Trebuchet MS" panose="020B0603020202020204" pitchFamily="34" charset="0"/>
                <a:cs typeface="Aharoni" panose="02010803020104030203" pitchFamily="2" charset="-79"/>
              </a:rPr>
              <a:t>Materials and Methods</a:t>
            </a:r>
            <a:endParaRPr sz="4000" b="1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9837" y="3623604"/>
            <a:ext cx="2336350" cy="22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5210" y="1968726"/>
            <a:ext cx="3107146" cy="24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791" y="1701731"/>
            <a:ext cx="2547224" cy="2543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354" y="2798565"/>
            <a:ext cx="1525993" cy="138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9174021">
            <a:off x="243996" y="1770064"/>
            <a:ext cx="1403711" cy="8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2674" y="1987430"/>
            <a:ext cx="1095225" cy="810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174044" y="4365476"/>
            <a:ext cx="5065793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1. </a:t>
            </a:r>
            <a:r>
              <a:rPr lang="en-US" sz="2000" b="1" dirty="0">
                <a:latin typeface="Trebuchet MS" panose="020B0603020202020204" pitchFamily="34" charset="0"/>
                <a:ea typeface="Verdana" panose="020B0604030504040204" pitchFamily="34" charset="0"/>
                <a:cs typeface="Calibri"/>
                <a:sym typeface="Calibri"/>
              </a:rPr>
              <a:t>Trait data recollection: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154 North American marine invertebrates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4898164" y="2857950"/>
            <a:ext cx="3381087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2. Data organization: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Microsoft Excel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8566869" y="4443327"/>
            <a:ext cx="4298467" cy="3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3. Data analysis: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R programming software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Linear regression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ANOVA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2000" b="1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4" name="Google Shape;124;p15"/>
          <p:cNvSpPr/>
          <p:nvPr/>
        </p:nvSpPr>
        <p:spPr>
          <a:xfrm rot="15517330">
            <a:off x="6911403" y="-327492"/>
            <a:ext cx="1285658" cy="3911394"/>
          </a:xfrm>
          <a:prstGeom prst="curvedLeftArrow">
            <a:avLst>
              <a:gd name="adj1" fmla="val 18004"/>
              <a:gd name="adj2" fmla="val 50000"/>
              <a:gd name="adj3" fmla="val 25523"/>
            </a:avLst>
          </a:prstGeom>
          <a:solidFill>
            <a:schemeClr val="accent5">
              <a:lumMod val="75000"/>
            </a:schemeClr>
          </a:solidFill>
          <a:ln w="9525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 rot="16599621">
            <a:off x="3840026" y="4749273"/>
            <a:ext cx="789777" cy="2703137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5">
              <a:lumMod val="75000"/>
            </a:schemeClr>
          </a:solidFill>
          <a:ln w="9525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67247-281D-4470-A94A-BCFAB493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78" y="893979"/>
            <a:ext cx="11029334" cy="1325563"/>
          </a:xfrm>
        </p:spPr>
        <p:txBody>
          <a:bodyPr/>
          <a:lstStyle/>
          <a:p>
            <a:r>
              <a:rPr lang="en-US" sz="4000" b="1" dirty="0">
                <a:latin typeface="Trebuchet MS" panose="020B0603020202020204" pitchFamily="34" charset="0"/>
              </a:rPr>
              <a:t>Hypothesis 1:</a:t>
            </a:r>
            <a:r>
              <a:rPr lang="en-US" sz="4000" dirty="0">
                <a:latin typeface="Trebuchet MS" panose="020B0603020202020204" pitchFamily="34" charset="0"/>
                <a:ea typeface="Verdana" panose="020B0604030504040204" pitchFamily="34" charset="0"/>
              </a:rPr>
              <a:t>Body size increases with northern range boundary (Bergmann’s rule, 1847)</a:t>
            </a:r>
            <a:br>
              <a:rPr lang="es-PR" sz="4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s-PR" sz="4000" dirty="0">
              <a:latin typeface="Trebuchet MS" panose="020B0603020202020204" pitchFamily="34" charset="0"/>
            </a:endParaRPr>
          </a:p>
        </p:txBody>
      </p:sp>
      <p:cxnSp>
        <p:nvCxnSpPr>
          <p:cNvPr id="4" name="Google Shape;159;p17">
            <a:extLst>
              <a:ext uri="{FF2B5EF4-FFF2-40B4-BE49-F238E27FC236}">
                <a16:creationId xmlns:a16="http://schemas.microsoft.com/office/drawing/2014/main" id="{BB61409E-BAAA-494B-A2F6-8F3F5BAA72C6}"/>
              </a:ext>
            </a:extLst>
          </p:cNvPr>
          <p:cNvCxnSpPr>
            <a:cxnSpLocks/>
          </p:cNvCxnSpPr>
          <p:nvPr/>
        </p:nvCxnSpPr>
        <p:spPr>
          <a:xfrm flipH="1" flipV="1">
            <a:off x="1223588" y="2306533"/>
            <a:ext cx="19849" cy="32738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160;p17">
            <a:extLst>
              <a:ext uri="{FF2B5EF4-FFF2-40B4-BE49-F238E27FC236}">
                <a16:creationId xmlns:a16="http://schemas.microsoft.com/office/drawing/2014/main" id="{60A0855A-F5DF-4F40-9763-EE11DFFC2475}"/>
              </a:ext>
            </a:extLst>
          </p:cNvPr>
          <p:cNvCxnSpPr>
            <a:cxnSpLocks/>
          </p:cNvCxnSpPr>
          <p:nvPr/>
        </p:nvCxnSpPr>
        <p:spPr>
          <a:xfrm>
            <a:off x="1243437" y="5580334"/>
            <a:ext cx="3454069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C8521FAC-368B-47C0-B06F-9CAE9C067827}"/>
              </a:ext>
            </a:extLst>
          </p:cNvPr>
          <p:cNvSpPr txBox="1"/>
          <p:nvPr/>
        </p:nvSpPr>
        <p:spPr>
          <a:xfrm>
            <a:off x="1301531" y="5664129"/>
            <a:ext cx="3601473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</a:rPr>
              <a:t>Northern range boundary</a:t>
            </a:r>
            <a:endParaRPr sz="2000" b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" name="Google Shape;162;p17">
            <a:extLst>
              <a:ext uri="{FF2B5EF4-FFF2-40B4-BE49-F238E27FC236}">
                <a16:creationId xmlns:a16="http://schemas.microsoft.com/office/drawing/2014/main" id="{53B3BA2A-B2AA-4429-B2DB-FC5883A51076}"/>
              </a:ext>
            </a:extLst>
          </p:cNvPr>
          <p:cNvSpPr txBox="1"/>
          <p:nvPr/>
        </p:nvSpPr>
        <p:spPr>
          <a:xfrm rot="-5400000">
            <a:off x="-421462" y="3829803"/>
            <a:ext cx="2772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</a:rPr>
              <a:t>Body size </a:t>
            </a:r>
            <a:endParaRPr sz="2000" b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" name="Google Shape;163;p17">
            <a:extLst>
              <a:ext uri="{FF2B5EF4-FFF2-40B4-BE49-F238E27FC236}">
                <a16:creationId xmlns:a16="http://schemas.microsoft.com/office/drawing/2014/main" id="{148B31F7-8ADE-4B7D-82B5-F4582728A60F}"/>
              </a:ext>
            </a:extLst>
          </p:cNvPr>
          <p:cNvCxnSpPr>
            <a:cxnSpLocks/>
          </p:cNvCxnSpPr>
          <p:nvPr/>
        </p:nvCxnSpPr>
        <p:spPr>
          <a:xfrm flipV="1">
            <a:off x="1243424" y="2597837"/>
            <a:ext cx="2728543" cy="2948247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547783-7BCE-483D-8A7F-78226D45C41A}"/>
              </a:ext>
            </a:extLst>
          </p:cNvPr>
          <p:cNvSpPr txBox="1"/>
          <p:nvPr/>
        </p:nvSpPr>
        <p:spPr>
          <a:xfrm>
            <a:off x="5857870" y="5958012"/>
            <a:ext cx="512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Bergmann’s rule in land mammals</a:t>
            </a:r>
            <a:endParaRPr lang="es-PR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s-P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C71EE3-236F-4968-9925-70595C1D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42" y="2489675"/>
            <a:ext cx="4815442" cy="3468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90012-7273-4B02-B938-A3F3132F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828" y="3174302"/>
            <a:ext cx="1571233" cy="1179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11697-0874-4C2E-8E81-25FFB412E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927" y="1584191"/>
            <a:ext cx="1002709" cy="100270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ACED5D-C0F7-434F-BC28-3908A665645A}"/>
              </a:ext>
            </a:extLst>
          </p:cNvPr>
          <p:cNvCxnSpPr>
            <a:cxnSpLocks/>
          </p:cNvCxnSpPr>
          <p:nvPr/>
        </p:nvCxnSpPr>
        <p:spPr>
          <a:xfrm flipV="1">
            <a:off x="6908660" y="2306533"/>
            <a:ext cx="1945221" cy="1122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4C2F03-FCEE-46E8-8644-21723EB66716}"/>
              </a:ext>
            </a:extLst>
          </p:cNvPr>
          <p:cNvSpPr txBox="1"/>
          <p:nvPr/>
        </p:nvSpPr>
        <p:spPr>
          <a:xfrm rot="19725480">
            <a:off x="6716044" y="2451297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Body size</a:t>
            </a:r>
            <a:endParaRPr lang="es-PR" sz="24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B592A-497F-4BF7-A426-655E00E53488}"/>
              </a:ext>
            </a:extLst>
          </p:cNvPr>
          <p:cNvSpPr txBox="1"/>
          <p:nvPr/>
        </p:nvSpPr>
        <p:spPr>
          <a:xfrm>
            <a:off x="705788" y="351240"/>
            <a:ext cx="5663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rebuchet MS" panose="020B0603020202020204" pitchFamily="34" charset="0"/>
              </a:rPr>
              <a:t>Hypothesis 1</a:t>
            </a:r>
            <a:r>
              <a:rPr lang="en-US" sz="4000" dirty="0">
                <a:latin typeface="Trebuchet MS" panose="020B0603020202020204" pitchFamily="34" charset="0"/>
              </a:rPr>
              <a:t>: Rejected</a:t>
            </a:r>
            <a:endParaRPr lang="es-PR" sz="4000" dirty="0">
              <a:latin typeface="Trebuchet MS" panose="020B06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BABFE-437B-4860-A885-2E07E8E24B77}"/>
              </a:ext>
            </a:extLst>
          </p:cNvPr>
          <p:cNvSpPr txBox="1"/>
          <p:nvPr/>
        </p:nvSpPr>
        <p:spPr>
          <a:xfrm>
            <a:off x="5698484" y="5409473"/>
            <a:ext cx="603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Result 1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Slight negative but not significant correlation between body size and northern range boundary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6547B1-9F1A-4517-A2C0-8E94B175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937" y="2803366"/>
            <a:ext cx="2947721" cy="16641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82ECFDF-9BFC-4927-BC1E-DED34B4D0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479" y="4294348"/>
            <a:ext cx="1890983" cy="11544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67A58A-6219-4E62-AFAA-510784647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312" y="4599036"/>
            <a:ext cx="1580590" cy="8528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4F85FA-114D-4B7D-90F4-3CBFB8CD0E3B}"/>
              </a:ext>
            </a:extLst>
          </p:cNvPr>
          <p:cNvSpPr txBox="1"/>
          <p:nvPr/>
        </p:nvSpPr>
        <p:spPr>
          <a:xfrm>
            <a:off x="1148515" y="1656429"/>
            <a:ext cx="4130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Bergmann’s rule in marine invertebrates</a:t>
            </a:r>
            <a:endParaRPr lang="es-PR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CF160C-0ECA-465F-B538-6418646F5D37}"/>
              </a:ext>
            </a:extLst>
          </p:cNvPr>
          <p:cNvSpPr txBox="1"/>
          <p:nvPr/>
        </p:nvSpPr>
        <p:spPr>
          <a:xfrm>
            <a:off x="4203690" y="2651578"/>
            <a:ext cx="618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es-PR" sz="6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76DF1CE-66A2-4F8C-9072-19C655008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328" y="1251131"/>
            <a:ext cx="6527884" cy="40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51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5" grpId="0"/>
      <p:bldP spid="18" grpId="0"/>
      <p:bldP spid="20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D35E6E6-59F8-4D43-A1E2-54E60DEF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6" y="1816694"/>
            <a:ext cx="7057390" cy="4776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357C3-BE3C-4DA6-8462-C817BDB2DC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1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18"/>
                    </a14:imgEffect>
                    <a14:imgEffect>
                      <a14:saturation sa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5987" y="1241277"/>
            <a:ext cx="5343602" cy="3636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FF746-A85C-4F42-A5F5-79046CB48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779" y="-15044"/>
            <a:ext cx="2534948" cy="16899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F450E0-8B6D-42EA-9114-6339F7888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9961" y="4413047"/>
            <a:ext cx="2270920" cy="22189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Right Brace 21">
            <a:extLst>
              <a:ext uri="{FF2B5EF4-FFF2-40B4-BE49-F238E27FC236}">
                <a16:creationId xmlns:a16="http://schemas.microsoft.com/office/drawing/2014/main" id="{8A85F3CC-8959-4A25-96CE-8BE8A2B0EDD1}"/>
              </a:ext>
            </a:extLst>
          </p:cNvPr>
          <p:cNvSpPr/>
          <p:nvPr/>
        </p:nvSpPr>
        <p:spPr>
          <a:xfrm rot="5400000">
            <a:off x="8922044" y="1736390"/>
            <a:ext cx="283198" cy="1417130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R" b="1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47D9A05B-9553-43AF-9472-3956A88A9DC8}"/>
              </a:ext>
            </a:extLst>
          </p:cNvPr>
          <p:cNvSpPr/>
          <p:nvPr/>
        </p:nvSpPr>
        <p:spPr>
          <a:xfrm rot="16200000">
            <a:off x="8922044" y="910862"/>
            <a:ext cx="283198" cy="1417130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R">
              <a:solidFill>
                <a:srgbClr val="FF0000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42E92A6-0910-46F7-857F-224FCC015808}"/>
              </a:ext>
            </a:extLst>
          </p:cNvPr>
          <p:cNvSpPr/>
          <p:nvPr/>
        </p:nvSpPr>
        <p:spPr>
          <a:xfrm rot="5400000">
            <a:off x="6785665" y="584950"/>
            <a:ext cx="749219" cy="337495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81ED4BB-62A8-4DB7-B024-FD7EE00248C2}"/>
              </a:ext>
            </a:extLst>
          </p:cNvPr>
          <p:cNvSpPr/>
          <p:nvPr/>
        </p:nvSpPr>
        <p:spPr>
          <a:xfrm rot="16200000">
            <a:off x="6878065" y="5652743"/>
            <a:ext cx="749219" cy="337495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999DC3E-8CDA-4973-B1E2-AA5753DABCE7}"/>
              </a:ext>
            </a:extLst>
          </p:cNvPr>
          <p:cNvSpPr/>
          <p:nvPr/>
        </p:nvSpPr>
        <p:spPr>
          <a:xfrm rot="16200000">
            <a:off x="8126441" y="1346325"/>
            <a:ext cx="283198" cy="1417130"/>
          </a:xfrm>
          <a:prstGeom prst="righ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82538E95-685C-49D3-9159-8276091D6115}"/>
              </a:ext>
            </a:extLst>
          </p:cNvPr>
          <p:cNvSpPr/>
          <p:nvPr/>
        </p:nvSpPr>
        <p:spPr>
          <a:xfrm rot="5400000">
            <a:off x="8089059" y="3562882"/>
            <a:ext cx="283198" cy="1417130"/>
          </a:xfrm>
          <a:prstGeom prst="righ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R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4CD08-0EA3-4400-83AA-7207DE0D3271}"/>
              </a:ext>
            </a:extLst>
          </p:cNvPr>
          <p:cNvSpPr txBox="1"/>
          <p:nvPr/>
        </p:nvSpPr>
        <p:spPr>
          <a:xfrm>
            <a:off x="7324049" y="390056"/>
            <a:ext cx="253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Low latitudinal range, fecundity</a:t>
            </a:r>
            <a:endParaRPr lang="es-PR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592ACB-E7C8-4276-9E32-F67DD6260DAA}"/>
              </a:ext>
            </a:extLst>
          </p:cNvPr>
          <p:cNvSpPr txBox="1"/>
          <p:nvPr/>
        </p:nvSpPr>
        <p:spPr>
          <a:xfrm>
            <a:off x="7349334" y="5597760"/>
            <a:ext cx="284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High latitudinal range, high fecundity</a:t>
            </a:r>
            <a:endParaRPr lang="es-PR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68C7DE7-F6D4-41E5-AE25-9F3647FB3039}"/>
              </a:ext>
            </a:extLst>
          </p:cNvPr>
          <p:cNvSpPr/>
          <p:nvPr/>
        </p:nvSpPr>
        <p:spPr>
          <a:xfrm rot="13082629">
            <a:off x="8925719" y="4591297"/>
            <a:ext cx="1249120" cy="11458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360ED6C-23C7-492E-9BA6-2B6AE5616BC9}"/>
              </a:ext>
            </a:extLst>
          </p:cNvPr>
          <p:cNvSpPr/>
          <p:nvPr/>
        </p:nvSpPr>
        <p:spPr>
          <a:xfrm rot="8545254">
            <a:off x="9584227" y="1818952"/>
            <a:ext cx="925392" cy="10639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CB7306-753B-4D8D-AED2-CADABEC9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20" y="829938"/>
            <a:ext cx="6771172" cy="1325563"/>
          </a:xfrm>
        </p:spPr>
        <p:txBody>
          <a:bodyPr/>
          <a:lstStyle/>
          <a:p>
            <a:pPr lvl="0"/>
            <a:r>
              <a:rPr lang="en-US" sz="4000" b="1" dirty="0">
                <a:latin typeface="Trebuchet MS" panose="020B0603020202020204" pitchFamily="34" charset="0"/>
                <a:ea typeface="Verdana" panose="020B0604030504040204" pitchFamily="34" charset="0"/>
                <a:cs typeface="Vani" panose="020B0502040204020203" pitchFamily="18" charset="0"/>
                <a:sym typeface="Nunito"/>
              </a:rPr>
              <a:t>Hypothesis 2</a:t>
            </a:r>
            <a:r>
              <a:rPr lang="en-US" sz="4000" dirty="0">
                <a:latin typeface="Trebuchet MS" panose="020B0603020202020204" pitchFamily="34" charset="0"/>
                <a:ea typeface="Verdana" panose="020B0604030504040204" pitchFamily="34" charset="0"/>
                <a:cs typeface="Vani" panose="020B0502040204020203" pitchFamily="18" charset="0"/>
                <a:sym typeface="Nunito"/>
              </a:rPr>
              <a:t>: </a:t>
            </a:r>
            <a:r>
              <a:rPr lang="en-US" sz="3800" dirty="0">
                <a:latin typeface="Trebuchet MS" panose="020B0603020202020204" pitchFamily="34" charset="0"/>
                <a:ea typeface="Verdana" panose="020B0604030504040204" pitchFamily="34" charset="0"/>
                <a:cs typeface="Vani" panose="020B0502040204020203" pitchFamily="18" charset="0"/>
                <a:sym typeface="Nunito"/>
              </a:rPr>
              <a:t>Fecundity increases with latitudinal range size (</a:t>
            </a:r>
            <a:r>
              <a:rPr lang="en-US" sz="3800" dirty="0" err="1">
                <a:latin typeface="Trebuchet MS" panose="020B0603020202020204" pitchFamily="34" charset="0"/>
                <a:ea typeface="Verdana" panose="020B0604030504040204" pitchFamily="34" charset="0"/>
                <a:cs typeface="Vani" panose="020B0502040204020203" pitchFamily="18" charset="0"/>
                <a:sym typeface="Nunito"/>
              </a:rPr>
              <a:t>Winemiller</a:t>
            </a:r>
            <a:r>
              <a:rPr lang="en-US" sz="3800" dirty="0">
                <a:latin typeface="Trebuchet MS" panose="020B0603020202020204" pitchFamily="34" charset="0"/>
                <a:ea typeface="Verdana" panose="020B0604030504040204" pitchFamily="34" charset="0"/>
                <a:cs typeface="Vani" panose="020B0502040204020203" pitchFamily="18" charset="0"/>
                <a:sym typeface="Nunito"/>
              </a:rPr>
              <a:t>, 1992)</a:t>
            </a:r>
            <a:b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ani" panose="020B0502040204020203" pitchFamily="18" charset="0"/>
                <a:sym typeface="Nunito"/>
              </a:rPr>
            </a:br>
            <a:endParaRPr lang="es-PR" sz="4000" dirty="0"/>
          </a:p>
        </p:txBody>
      </p:sp>
      <p:cxnSp>
        <p:nvCxnSpPr>
          <p:cNvPr id="20" name="Google Shape;154;p17">
            <a:extLst>
              <a:ext uri="{FF2B5EF4-FFF2-40B4-BE49-F238E27FC236}">
                <a16:creationId xmlns:a16="http://schemas.microsoft.com/office/drawing/2014/main" id="{478AA23B-64B2-40D3-A6E2-D738377D1F67}"/>
              </a:ext>
            </a:extLst>
          </p:cNvPr>
          <p:cNvCxnSpPr/>
          <p:nvPr/>
        </p:nvCxnSpPr>
        <p:spPr>
          <a:xfrm rot="10800000">
            <a:off x="1581452" y="2761533"/>
            <a:ext cx="0" cy="298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155;p17">
            <a:extLst>
              <a:ext uri="{FF2B5EF4-FFF2-40B4-BE49-F238E27FC236}">
                <a16:creationId xmlns:a16="http://schemas.microsoft.com/office/drawing/2014/main" id="{7ED6E593-A4BB-49D8-861D-BCE091AC3FCB}"/>
              </a:ext>
            </a:extLst>
          </p:cNvPr>
          <p:cNvCxnSpPr/>
          <p:nvPr/>
        </p:nvCxnSpPr>
        <p:spPr>
          <a:xfrm>
            <a:off x="1581452" y="5744733"/>
            <a:ext cx="3105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156;p17">
            <a:extLst>
              <a:ext uri="{FF2B5EF4-FFF2-40B4-BE49-F238E27FC236}">
                <a16:creationId xmlns:a16="http://schemas.microsoft.com/office/drawing/2014/main" id="{532C7766-1B5A-4D14-A003-C1682D7EFD32}"/>
              </a:ext>
            </a:extLst>
          </p:cNvPr>
          <p:cNvSpPr txBox="1"/>
          <p:nvPr/>
        </p:nvSpPr>
        <p:spPr>
          <a:xfrm>
            <a:off x="1581449" y="5715424"/>
            <a:ext cx="27564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Latitudinal range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Google Shape;157;p17">
            <a:extLst>
              <a:ext uri="{FF2B5EF4-FFF2-40B4-BE49-F238E27FC236}">
                <a16:creationId xmlns:a16="http://schemas.microsoft.com/office/drawing/2014/main" id="{93D89823-BEE8-4DEB-8925-DB4645D79882}"/>
              </a:ext>
            </a:extLst>
          </p:cNvPr>
          <p:cNvSpPr txBox="1"/>
          <p:nvPr/>
        </p:nvSpPr>
        <p:spPr>
          <a:xfrm rot="-5400000">
            <a:off x="-18559" y="3994202"/>
            <a:ext cx="2772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rebuchet MS"/>
                <a:ea typeface="Trebuchet MS"/>
                <a:cs typeface="Trebuchet MS"/>
                <a:sym typeface="Trebuchet MS"/>
              </a:rPr>
              <a:t>Number of eggs</a:t>
            </a:r>
            <a:endParaRPr sz="1800" b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" name="Google Shape;158;p17">
            <a:extLst>
              <a:ext uri="{FF2B5EF4-FFF2-40B4-BE49-F238E27FC236}">
                <a16:creationId xmlns:a16="http://schemas.microsoft.com/office/drawing/2014/main" id="{619C95DA-1877-4174-8F45-FB95205DB198}"/>
              </a:ext>
            </a:extLst>
          </p:cNvPr>
          <p:cNvCxnSpPr/>
          <p:nvPr/>
        </p:nvCxnSpPr>
        <p:spPr>
          <a:xfrm rot="10800000" flipH="1">
            <a:off x="1575152" y="3038983"/>
            <a:ext cx="2564400" cy="267150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5CCB103-BE8E-474E-836B-B21977871312}"/>
              </a:ext>
            </a:extLst>
          </p:cNvPr>
          <p:cNvSpPr txBox="1"/>
          <p:nvPr/>
        </p:nvSpPr>
        <p:spPr>
          <a:xfrm>
            <a:off x="754313" y="1053140"/>
            <a:ext cx="5907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For every one degree increase in range size, fecundity increases by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3.56%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(p = 0.04)</a:t>
            </a:r>
            <a:endParaRPr lang="es-PR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E03D0-0A99-453A-A72C-75544ACCC10E}"/>
              </a:ext>
            </a:extLst>
          </p:cNvPr>
          <p:cNvSpPr txBox="1"/>
          <p:nvPr/>
        </p:nvSpPr>
        <p:spPr>
          <a:xfrm>
            <a:off x="424820" y="322638"/>
            <a:ext cx="5739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rebuchet MS" panose="020B0603020202020204" pitchFamily="34" charset="0"/>
              </a:rPr>
              <a:t>Hypothesis 2</a:t>
            </a:r>
            <a:r>
              <a:rPr lang="en-US" sz="4000" dirty="0">
                <a:latin typeface="Trebuchet MS" panose="020B0603020202020204" pitchFamily="34" charset="0"/>
              </a:rPr>
              <a:t>: Accepted</a:t>
            </a:r>
            <a:endParaRPr lang="es-PR" sz="4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2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9" grpId="0"/>
      <p:bldP spid="37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19E63C-B87A-4313-BF52-8FAC66DD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448" y="3977748"/>
            <a:ext cx="1979134" cy="1154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F4B48-DD05-49B4-8E5C-64AE03D9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" y="131504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Trebuchet MS" panose="020B0603020202020204" pitchFamily="34" charset="0"/>
              </a:rPr>
              <a:t>Future Directions</a:t>
            </a:r>
            <a:endParaRPr lang="es-PR" sz="4000" b="1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B4E1B-AA5D-40DC-B157-D317FCD6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8" y="823288"/>
            <a:ext cx="6405822" cy="6255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7FE865-D874-4E52-AF6B-6FDD86A80427}"/>
              </a:ext>
            </a:extLst>
          </p:cNvPr>
          <p:cNvSpPr txBox="1"/>
          <p:nvPr/>
        </p:nvSpPr>
        <p:spPr>
          <a:xfrm>
            <a:off x="4963533" y="1165034"/>
            <a:ext cx="6915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Temperature 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+ 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Species traits</a:t>
            </a:r>
            <a:endParaRPr lang="es-PR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441A1-C4D6-47B2-9A86-E370FF8F8924}"/>
              </a:ext>
            </a:extLst>
          </p:cNvPr>
          <p:cNvSpPr txBox="1"/>
          <p:nvPr/>
        </p:nvSpPr>
        <p:spPr>
          <a:xfrm>
            <a:off x="5069294" y="5449937"/>
            <a:ext cx="6128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Colonization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or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Extinction</a:t>
            </a:r>
            <a:endParaRPr lang="es-PR" sz="32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6D7C27B-B7ED-4B7E-B4CB-17EEB03F66F2}"/>
              </a:ext>
            </a:extLst>
          </p:cNvPr>
          <p:cNvSpPr/>
          <p:nvPr/>
        </p:nvSpPr>
        <p:spPr>
          <a:xfrm>
            <a:off x="8133595" y="2074295"/>
            <a:ext cx="379842" cy="3141406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4BFB2-7083-4025-B20A-E01B3190E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205" y="2268165"/>
            <a:ext cx="1775376" cy="13638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60E6AD-4793-4C98-AC9D-8C292D630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517" y="1614002"/>
            <a:ext cx="3281337" cy="32813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A21E64-4362-4285-AA40-3EBB4A909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58" y="4516006"/>
            <a:ext cx="2595027" cy="232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403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189</Words>
  <Application>Microsoft Office PowerPoint</Application>
  <PresentationFormat>Widescreen</PresentationFormat>
  <Paragraphs>33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Verdana</vt:lpstr>
      <vt:lpstr>Trebuchet MS</vt:lpstr>
      <vt:lpstr>Arial</vt:lpstr>
      <vt:lpstr>Office Theme</vt:lpstr>
      <vt:lpstr>Impact of Temperature and Species Traits on Colonization and Extinction in North American Marine Invertebrates</vt:lpstr>
      <vt:lpstr>Materials and Methods</vt:lpstr>
      <vt:lpstr>Hypothesis 1:Body size increases with northern range boundary (Bergmann’s rule, 1847) </vt:lpstr>
      <vt:lpstr>Hypothesis 2: Fecundity increases with latitudinal range size (Winemiller, 1992) 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Interactions Between Temperature and Species Traits on Local Instances of Colonization and Extinction in North American Marine Invertebrates</dc:title>
  <cp:lastModifiedBy>User</cp:lastModifiedBy>
  <cp:revision>43</cp:revision>
  <dcterms:modified xsi:type="dcterms:W3CDTF">2019-07-18T22:40:49Z</dcterms:modified>
</cp:coreProperties>
</file>